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9" r:id="rId3"/>
    <p:sldId id="270" r:id="rId4"/>
    <p:sldId id="267" r:id="rId5"/>
    <p:sldId id="268" r:id="rId6"/>
    <p:sldId id="261" r:id="rId7"/>
    <p:sldId id="278" r:id="rId8"/>
    <p:sldId id="260" r:id="rId9"/>
    <p:sldId id="265" r:id="rId10"/>
    <p:sldId id="287" r:id="rId11"/>
    <p:sldId id="288" r:id="rId12"/>
    <p:sldId id="266" r:id="rId13"/>
    <p:sldId id="262" r:id="rId14"/>
    <p:sldId id="271" r:id="rId15"/>
    <p:sldId id="272" r:id="rId16"/>
    <p:sldId id="256" r:id="rId17"/>
    <p:sldId id="280" r:id="rId18"/>
    <p:sldId id="274" r:id="rId19"/>
    <p:sldId id="275" r:id="rId20"/>
    <p:sldId id="276" r:id="rId21"/>
    <p:sldId id="273" r:id="rId22"/>
    <p:sldId id="285" r:id="rId23"/>
    <p:sldId id="281" r:id="rId24"/>
    <p:sldId id="282" r:id="rId25"/>
    <p:sldId id="283" r:id="rId26"/>
    <p:sldId id="284" r:id="rId27"/>
    <p:sldId id="286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EB45B-A904-4916-B307-342181964DD6}" type="datetimeFigureOut">
              <a:rPr lang="en-US" smtClean="0"/>
              <a:pPr/>
              <a:t>9/30/2012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B8D02-5148-4004-B431-BDA5EDEB05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EB45B-A904-4916-B307-342181964DD6}" type="datetimeFigureOut">
              <a:rPr lang="en-US" smtClean="0"/>
              <a:pPr/>
              <a:t>9/30/2012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B8D02-5148-4004-B431-BDA5EDEB05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EB45B-A904-4916-B307-342181964DD6}" type="datetimeFigureOut">
              <a:rPr lang="en-US" smtClean="0"/>
              <a:pPr/>
              <a:t>9/30/2012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B8D02-5148-4004-B431-BDA5EDEB05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EB45B-A904-4916-B307-342181964DD6}" type="datetimeFigureOut">
              <a:rPr lang="en-US" smtClean="0"/>
              <a:pPr/>
              <a:t>9/30/2012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B8D02-5148-4004-B431-BDA5EDEB05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EB45B-A904-4916-B307-342181964DD6}" type="datetimeFigureOut">
              <a:rPr lang="en-US" smtClean="0"/>
              <a:pPr/>
              <a:t>9/30/2012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B8D02-5148-4004-B431-BDA5EDEB05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EB45B-A904-4916-B307-342181964DD6}" type="datetimeFigureOut">
              <a:rPr lang="en-US" smtClean="0"/>
              <a:pPr/>
              <a:t>9/30/2012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B8D02-5148-4004-B431-BDA5EDEB05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EB45B-A904-4916-B307-342181964DD6}" type="datetimeFigureOut">
              <a:rPr lang="en-US" smtClean="0"/>
              <a:pPr/>
              <a:t>9/30/2012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B8D02-5148-4004-B431-BDA5EDEB05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EB45B-A904-4916-B307-342181964DD6}" type="datetimeFigureOut">
              <a:rPr lang="en-US" smtClean="0"/>
              <a:pPr/>
              <a:t>9/30/2012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B8D02-5148-4004-B431-BDA5EDEB05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EB45B-A904-4916-B307-342181964DD6}" type="datetimeFigureOut">
              <a:rPr lang="en-US" smtClean="0"/>
              <a:pPr/>
              <a:t>9/30/2012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B8D02-5148-4004-B431-BDA5EDEB05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EB45B-A904-4916-B307-342181964DD6}" type="datetimeFigureOut">
              <a:rPr lang="en-US" smtClean="0"/>
              <a:pPr/>
              <a:t>9/30/2012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B8D02-5148-4004-B431-BDA5EDEB05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EB45B-A904-4916-B307-342181964DD6}" type="datetimeFigureOut">
              <a:rPr lang="en-US" smtClean="0"/>
              <a:pPr/>
              <a:t>9/30/2012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B8D02-5148-4004-B431-BDA5EDEB05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3EB45B-A904-4916-B307-342181964DD6}" type="datetimeFigureOut">
              <a:rPr lang="en-US" smtClean="0"/>
              <a:pPr/>
              <a:t>9/30/2012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B8D02-5148-4004-B431-BDA5EDEB052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0600" y="914400"/>
            <a:ext cx="7315200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Annotation: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4400" dirty="0" smtClean="0">
                <a:solidFill>
                  <a:srgbClr val="FF0000"/>
                </a:solidFill>
              </a:rPr>
              <a:t>The art of taking meaningful notes while reading.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sz="3200" dirty="0" smtClean="0"/>
              <a:t>Annotation is often required in college, but if you don't know what you're doing, then where do you start? 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1066800"/>
            <a:ext cx="4572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Number items that are intentionally put in sequence:</a:t>
            </a:r>
          </a:p>
          <a:p>
            <a:r>
              <a:rPr lang="en-US" sz="4400" dirty="0" smtClean="0"/>
              <a:t> </a:t>
            </a:r>
            <a:r>
              <a:rPr lang="en-US" sz="4400" i="1" dirty="0" smtClean="0"/>
              <a:t>1, 2, 3/</a:t>
            </a:r>
            <a:r>
              <a:rPr lang="en-US" sz="4400" i="1" dirty="0" err="1" smtClean="0"/>
              <a:t>a,b,c</a:t>
            </a:r>
            <a:r>
              <a:rPr lang="en-US" sz="4400" dirty="0" smtClean="0"/>
              <a:t>…..so you can see the process or the list the author makes.</a:t>
            </a:r>
            <a:endParaRPr lang="en-US" sz="4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990600"/>
            <a:ext cx="80010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smtClean="0">
                <a:solidFill>
                  <a:srgbClr val="FF0000"/>
                </a:solidFill>
              </a:rPr>
              <a:t>Determine another </a:t>
            </a:r>
            <a:r>
              <a:rPr lang="en-US" sz="4400" dirty="0" smtClean="0">
                <a:solidFill>
                  <a:srgbClr val="FF0000"/>
                </a:solidFill>
              </a:rPr>
              <a:t>way to note detail that supports the main idea. Perhaps underlining, boxing, circling</a:t>
            </a:r>
            <a:r>
              <a:rPr lang="en-US" sz="3200" dirty="0" smtClean="0"/>
              <a:t>….supporting examples, evidence,  data could be important, especially on a test.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0" y="1066800"/>
            <a:ext cx="4572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If you don't understand the material</a:t>
            </a:r>
            <a:r>
              <a:rPr lang="en-US" sz="4000" dirty="0" smtClean="0"/>
              <a:t> you are reading, you may not be able to identify whether or not the idea is important.</a:t>
            </a:r>
            <a:endParaRPr lang="en-US" sz="4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90600" y="990601"/>
            <a:ext cx="7543800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When you don’t understand, </a:t>
            </a:r>
            <a:r>
              <a:rPr lang="en-US" sz="3200" dirty="0" smtClean="0"/>
              <a:t>continue reading to see if you come to a place you </a:t>
            </a:r>
            <a:r>
              <a:rPr lang="en-US" sz="3200" u="sng" dirty="0" smtClean="0"/>
              <a:t>do</a:t>
            </a:r>
            <a:r>
              <a:rPr lang="en-US" sz="3200" dirty="0" smtClean="0"/>
              <a:t> comprehend. </a:t>
            </a:r>
          </a:p>
          <a:p>
            <a:endParaRPr lang="en-US" sz="3200" dirty="0"/>
          </a:p>
          <a:p>
            <a:r>
              <a:rPr lang="en-US" sz="3200" dirty="0" smtClean="0"/>
              <a:t>If this doesn’t happen soon, </a:t>
            </a:r>
            <a:r>
              <a:rPr lang="en-US" sz="3200" u="sng" dirty="0" smtClean="0"/>
              <a:t>begin again </a:t>
            </a:r>
            <a:r>
              <a:rPr lang="en-US" sz="3200" dirty="0" smtClean="0"/>
              <a:t>and take apart sentences to figure out meaning of the smaller parts.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Write down the meaning of the parts you didn’t understand at first--in the margins.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762001"/>
            <a:ext cx="80010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When unfamiliar words stop you because they are important to the meaning</a:t>
            </a:r>
            <a:r>
              <a:rPr lang="en-US" dirty="0" smtClean="0">
                <a:solidFill>
                  <a:srgbClr val="FF0000"/>
                </a:solidFill>
              </a:rPr>
              <a:t>,</a:t>
            </a:r>
            <a:r>
              <a:rPr lang="en-US" dirty="0" smtClean="0"/>
              <a:t> </a:t>
            </a:r>
            <a:r>
              <a:rPr lang="en-US" sz="3200" dirty="0" smtClean="0"/>
              <a:t>look for context clues before and after the word. If you still don’t understand, circle the word and look up its meaning in a dictionary. </a:t>
            </a:r>
            <a:r>
              <a:rPr lang="en-US" sz="3200" dirty="0"/>
              <a:t>W</a:t>
            </a:r>
            <a:r>
              <a:rPr lang="en-US" sz="3200" dirty="0" smtClean="0"/>
              <a:t>rite the definition near that circled word. </a:t>
            </a:r>
            <a:endParaRPr lang="en-US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1" y="1143000"/>
            <a:ext cx="8229599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What about other words </a:t>
            </a:r>
          </a:p>
          <a:p>
            <a:r>
              <a:rPr lang="en-US" sz="4400" dirty="0" smtClean="0">
                <a:solidFill>
                  <a:srgbClr val="FF0000"/>
                </a:solidFill>
              </a:rPr>
              <a:t>I don’t know?</a:t>
            </a:r>
          </a:p>
          <a:p>
            <a:r>
              <a:rPr lang="en-US" sz="3200" dirty="0" smtClean="0"/>
              <a:t>Circle them and look them up later to improve your vocabulary if you like.</a:t>
            </a:r>
          </a:p>
          <a:p>
            <a:r>
              <a:rPr lang="en-US" sz="3200" dirty="0" smtClean="0"/>
              <a:t> </a:t>
            </a:r>
          </a:p>
          <a:p>
            <a:r>
              <a:rPr lang="en-US" sz="3200" dirty="0" smtClean="0"/>
              <a:t>If they are not critical to meaning, don’t stop reading to get a definition.</a:t>
            </a:r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1"/>
            <a:ext cx="7772400" cy="1752599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Margin Notes: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48000"/>
            <a:ext cx="6400800" cy="25908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Turn your book around to write longer notes, as needed. The margins are narrow!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38200" y="1600200"/>
            <a:ext cx="73914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400" dirty="0" smtClean="0">
                <a:solidFill>
                  <a:srgbClr val="FF0000"/>
                </a:solidFill>
              </a:rPr>
              <a:t>Arrows are helpful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Use them to connect an author’s ideas to each other. </a:t>
            </a:r>
          </a:p>
          <a:p>
            <a:r>
              <a:rPr lang="en-US" dirty="0" smtClean="0"/>
              <a:t>Use them to tie your own margin notes together.</a:t>
            </a:r>
            <a:endParaRPr lang="en-US" dirty="0"/>
          </a:p>
          <a:p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791200" y="1676400"/>
            <a:ext cx="6858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lbow Connector 7"/>
          <p:cNvCxnSpPr/>
          <p:nvPr/>
        </p:nvCxnSpPr>
        <p:spPr>
          <a:xfrm>
            <a:off x="6477000" y="1524000"/>
            <a:ext cx="914400" cy="91440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609600"/>
            <a:ext cx="88392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Note the thesis—the largest main idea—differently and specially. </a:t>
            </a:r>
          </a:p>
          <a:p>
            <a:endParaRPr lang="en-US" sz="4400" b="1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When it is directly stated, mark it to readily see it.</a:t>
            </a:r>
          </a:p>
          <a:p>
            <a:pPr>
              <a:buFont typeface="Arial" pitchFamily="34" charset="0"/>
              <a:buChar char="•"/>
            </a:pPr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Maybe you put a star </a:t>
            </a:r>
            <a:r>
              <a:rPr lang="en-US" sz="8000" dirty="0" smtClean="0"/>
              <a:t>*</a:t>
            </a:r>
            <a:r>
              <a:rPr lang="en-US" sz="3200" dirty="0" smtClean="0"/>
              <a:t> or a large </a:t>
            </a:r>
            <a:r>
              <a:rPr lang="en-US" sz="8000" dirty="0" smtClean="0"/>
              <a:t>“T” </a:t>
            </a:r>
            <a:r>
              <a:rPr lang="en-US" sz="3200" dirty="0" smtClean="0"/>
              <a:t>next to it after underlining—something unique to catch your eye.</a:t>
            </a:r>
            <a:endParaRPr lang="en-US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457200"/>
            <a:ext cx="77724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400" dirty="0" smtClean="0">
              <a:solidFill>
                <a:srgbClr val="FF0000"/>
              </a:solidFill>
            </a:endParaRPr>
          </a:p>
          <a:p>
            <a:r>
              <a:rPr lang="en-US" sz="4400" dirty="0" smtClean="0">
                <a:solidFill>
                  <a:srgbClr val="FF0000"/>
                </a:solidFill>
              </a:rPr>
              <a:t>When the author doesn’t directly state the thesis but </a:t>
            </a:r>
            <a:r>
              <a:rPr lang="en-US" sz="4400" i="1" dirty="0" smtClean="0">
                <a:solidFill>
                  <a:srgbClr val="FF0000"/>
                </a:solidFill>
              </a:rPr>
              <a:t>suggests</a:t>
            </a:r>
            <a:r>
              <a:rPr lang="en-US" sz="4400" dirty="0" smtClean="0">
                <a:solidFill>
                  <a:srgbClr val="FF0000"/>
                </a:solidFill>
              </a:rPr>
              <a:t> it (indirectly stated),</a:t>
            </a:r>
            <a:r>
              <a:rPr lang="en-US" sz="4400" dirty="0" smtClean="0"/>
              <a:t> </a:t>
            </a:r>
            <a:r>
              <a:rPr lang="en-US" sz="3200" dirty="0" smtClean="0"/>
              <a:t>then you should write out the author’s main point in your own words the margin and, again, note it with a special mark.</a:t>
            </a:r>
            <a:endParaRPr 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8200" y="685800"/>
            <a:ext cx="73152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HOW DOES IT HELP ME? </a:t>
            </a:r>
          </a:p>
          <a:p>
            <a:endParaRPr lang="en-US" sz="4400" dirty="0">
              <a:solidFill>
                <a:srgbClr val="FF0000"/>
              </a:solidFill>
            </a:endParaRPr>
          </a:p>
          <a:p>
            <a:endParaRPr lang="en-US" sz="4400" dirty="0" smtClean="0">
              <a:solidFill>
                <a:srgbClr val="FF0000"/>
              </a:solidFill>
            </a:endParaRPr>
          </a:p>
          <a:p>
            <a:r>
              <a:rPr lang="en-US" sz="4400" dirty="0" smtClean="0">
                <a:solidFill>
                  <a:srgbClr val="FF0000"/>
                </a:solidFill>
              </a:rPr>
              <a:t>Annotating helps </a:t>
            </a:r>
            <a:r>
              <a:rPr lang="en-US" sz="4400" dirty="0" smtClean="0">
                <a:solidFill>
                  <a:srgbClr val="FF0000"/>
                </a:solidFill>
              </a:rPr>
              <a:t>you remember what you read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smtClean="0"/>
              <a:t>because you are involved closely with the text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685800"/>
            <a:ext cx="807720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Your response is important, so annotate it, too. </a:t>
            </a:r>
            <a:r>
              <a:rPr lang="en-US" sz="3200" dirty="0" smtClean="0"/>
              <a:t>Your notes are not totally about the author’s ideas, but about your reaction, as well.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533400"/>
            <a:ext cx="76962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In margin notes you can include comments you have about the information</a:t>
            </a:r>
            <a:r>
              <a:rPr lang="en-US" sz="3200" dirty="0" smtClean="0"/>
              <a:t>—like questions, opinion, arguments. Use exclamation points, question marks—any symbol </a:t>
            </a:r>
            <a:r>
              <a:rPr lang="en-US" sz="3200" u="sng" dirty="0" smtClean="0"/>
              <a:t>you</a:t>
            </a:r>
            <a:r>
              <a:rPr lang="en-US" sz="3200" dirty="0" smtClean="0"/>
              <a:t> understand. </a:t>
            </a:r>
          </a:p>
          <a:p>
            <a:endParaRPr lang="en-US" sz="3200" dirty="0"/>
          </a:p>
          <a:p>
            <a:r>
              <a:rPr lang="en-US" sz="3200" dirty="0" smtClean="0"/>
              <a:t>Again, be consistent with your symbols.</a:t>
            </a:r>
            <a:endParaRPr lang="en-US" sz="32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3276600"/>
            <a:ext cx="1293517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SAMPLES of Annotation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issworld.com/blog/standardunits/files/2010/12/chas-1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381000"/>
            <a:ext cx="6324600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:\My Pictures\Annotation\article-page-main_ehow_images_a05_1k_og_annotate-800x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609600"/>
            <a:ext cx="5181600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:\My Pictures\Annotation\photoannot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43200" y="-6324600"/>
            <a:ext cx="14630400" cy="1950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:\My Pictures\Annotation\ffa_essay_sample_annotatio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-838200"/>
            <a:ext cx="7772400" cy="89360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3244334"/>
            <a:ext cx="123106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QUESTIONS or COMMENTS</a:t>
            </a:r>
            <a:r>
              <a:rPr lang="en-US" sz="6000" dirty="0" smtClean="0">
                <a:solidFill>
                  <a:srgbClr val="FF0000"/>
                </a:solidFill>
              </a:rPr>
              <a:t>?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914400"/>
            <a:ext cx="4572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Annotating helps </a:t>
            </a:r>
            <a:r>
              <a:rPr lang="en-US" sz="4400" dirty="0" smtClean="0">
                <a:solidFill>
                  <a:srgbClr val="FF0000"/>
                </a:solidFill>
              </a:rPr>
              <a:t>you study and take tests; both </a:t>
            </a:r>
            <a:r>
              <a:rPr lang="en-US" sz="4400" dirty="0" smtClean="0">
                <a:solidFill>
                  <a:srgbClr val="FF0000"/>
                </a:solidFill>
              </a:rPr>
              <a:t>will be easier </a:t>
            </a:r>
            <a:r>
              <a:rPr lang="en-US" sz="4400" dirty="0" smtClean="0"/>
              <a:t>after learning this important note-taking skill.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1219200"/>
            <a:ext cx="7010400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400" dirty="0" smtClean="0">
              <a:solidFill>
                <a:srgbClr val="FF0000"/>
              </a:solidFill>
            </a:endParaRPr>
          </a:p>
          <a:p>
            <a:r>
              <a:rPr lang="en-US" sz="4400" dirty="0">
                <a:solidFill>
                  <a:srgbClr val="FF0000"/>
                </a:solidFill>
              </a:rPr>
              <a:t>Annotating is the </a:t>
            </a:r>
            <a:r>
              <a:rPr lang="en-US" sz="4400" u="sng" dirty="0">
                <a:solidFill>
                  <a:srgbClr val="FF0000"/>
                </a:solidFill>
              </a:rPr>
              <a:t>only</a:t>
            </a:r>
            <a:r>
              <a:rPr lang="en-US" sz="4400" dirty="0">
                <a:solidFill>
                  <a:srgbClr val="FF0000"/>
                </a:solidFill>
              </a:rPr>
              <a:t> way to go back into a text and easily find what you need.</a:t>
            </a:r>
          </a:p>
          <a:p>
            <a:r>
              <a:rPr lang="en-US" sz="4400" dirty="0" smtClean="0"/>
              <a:t>There </a:t>
            </a:r>
            <a:r>
              <a:rPr lang="en-US" sz="4400" dirty="0" smtClean="0"/>
              <a:t>is </a:t>
            </a:r>
            <a:r>
              <a:rPr lang="en-US" sz="4400" dirty="0" smtClean="0"/>
              <a:t>no easier </a:t>
            </a:r>
            <a:r>
              <a:rPr lang="en-US" sz="4400" dirty="0" smtClean="0"/>
              <a:t>way to locate key points in material you have </a:t>
            </a:r>
            <a:r>
              <a:rPr lang="en-US" sz="4400" dirty="0" smtClean="0"/>
              <a:t>read</a:t>
            </a:r>
            <a:r>
              <a:rPr lang="en-US" sz="4400" dirty="0"/>
              <a:t>.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52600" y="2209800"/>
            <a:ext cx="637672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</a:rPr>
              <a:t>Follow these steps!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990600"/>
            <a:ext cx="739140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Gather your supplies. </a:t>
            </a:r>
          </a:p>
          <a:p>
            <a:endParaRPr lang="en-US" dirty="0"/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Annotation requires pens and </a:t>
            </a:r>
            <a:r>
              <a:rPr lang="en-US" sz="3200" dirty="0" smtClean="0"/>
              <a:t>pencils—and maybe </a:t>
            </a:r>
            <a:r>
              <a:rPr lang="en-US" sz="3200" dirty="0" smtClean="0"/>
              <a:t>highlighters. </a:t>
            </a:r>
          </a:p>
          <a:p>
            <a:endParaRPr lang="en-US" sz="3200" dirty="0"/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You also need a dictionary.</a:t>
            </a:r>
          </a:p>
          <a:p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Sticky notes (like </a:t>
            </a:r>
            <a:r>
              <a:rPr lang="en-US" sz="3200" dirty="0" smtClean="0"/>
              <a:t>Post-Its</a:t>
            </a:r>
            <a:r>
              <a:rPr lang="en-US" sz="3200" dirty="0" smtClean="0"/>
              <a:t>) are also helpful, although they are not necessary.</a:t>
            </a:r>
            <a:endParaRPr 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62000" y="1600200"/>
            <a:ext cx="7467600" cy="4525963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en-US" sz="44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11200" dirty="0" smtClean="0">
                <a:solidFill>
                  <a:srgbClr val="FF0000"/>
                </a:solidFill>
              </a:rPr>
              <a:t>H</a:t>
            </a:r>
            <a:r>
              <a:rPr lang="en-US" sz="11200" dirty="0" smtClean="0">
                <a:solidFill>
                  <a:srgbClr val="FF0000"/>
                </a:solidFill>
              </a:rPr>
              <a:t>ighlighters</a:t>
            </a:r>
            <a:r>
              <a:rPr lang="en-US" sz="11200" dirty="0" smtClean="0">
                <a:solidFill>
                  <a:srgbClr val="FF0000"/>
                </a:solidFill>
              </a:rPr>
              <a:t>: </a:t>
            </a:r>
          </a:p>
          <a:p>
            <a:pPr>
              <a:buNone/>
            </a:pPr>
            <a:r>
              <a:rPr lang="en-US" sz="11200" dirty="0" smtClean="0"/>
              <a:t>	</a:t>
            </a:r>
            <a:endParaRPr lang="en-US" sz="11200" dirty="0" smtClean="0"/>
          </a:p>
          <a:p>
            <a:r>
              <a:rPr lang="en-US" sz="11200" dirty="0"/>
              <a:t>	</a:t>
            </a:r>
            <a:r>
              <a:rPr lang="en-US" sz="11200" dirty="0" smtClean="0"/>
              <a:t>They </a:t>
            </a:r>
            <a:r>
              <a:rPr lang="en-US" sz="11200" dirty="0" smtClean="0"/>
              <a:t>are colorful and fun--and </a:t>
            </a:r>
            <a:r>
              <a:rPr lang="en-US" sz="11200" dirty="0" smtClean="0"/>
              <a:t>work best </a:t>
            </a:r>
            <a:r>
              <a:rPr lang="en-US" sz="11200" dirty="0" smtClean="0"/>
              <a:t>when you have only a few things </a:t>
            </a:r>
            <a:r>
              <a:rPr lang="en-US" sz="11200" dirty="0" smtClean="0"/>
              <a:t>to note.</a:t>
            </a:r>
            <a:endParaRPr lang="en-US" sz="11200" dirty="0" smtClean="0"/>
          </a:p>
          <a:p>
            <a:pPr>
              <a:buNone/>
            </a:pPr>
            <a:r>
              <a:rPr lang="en-US" sz="11200" dirty="0"/>
              <a:t>	</a:t>
            </a:r>
            <a:endParaRPr lang="en-US" sz="11200" dirty="0" smtClean="0"/>
          </a:p>
          <a:p>
            <a:r>
              <a:rPr lang="en-US" sz="11200" dirty="0"/>
              <a:t>	</a:t>
            </a:r>
            <a:r>
              <a:rPr lang="en-US" sz="11200" dirty="0" smtClean="0"/>
              <a:t>But</a:t>
            </a:r>
            <a:r>
              <a:rPr lang="en-US" sz="11200" dirty="0" smtClean="0"/>
              <a:t>, the </a:t>
            </a:r>
            <a:r>
              <a:rPr lang="en-US" sz="11200" dirty="0" smtClean="0">
                <a:solidFill>
                  <a:srgbClr val="FF0000"/>
                </a:solidFill>
              </a:rPr>
              <a:t>bright colors </a:t>
            </a:r>
            <a:r>
              <a:rPr lang="en-US" sz="11200" dirty="0" smtClean="0"/>
              <a:t>draw your eyes to them and can often make </a:t>
            </a:r>
            <a:r>
              <a:rPr lang="en-US" sz="11200" dirty="0" smtClean="0"/>
              <a:t>studying confusing because the colors attract you. </a:t>
            </a:r>
            <a:endParaRPr lang="en-US" sz="11200" dirty="0" smtClean="0"/>
          </a:p>
          <a:p>
            <a:pPr>
              <a:buNone/>
            </a:pPr>
            <a:endParaRPr lang="en-US" sz="11200" dirty="0"/>
          </a:p>
          <a:p>
            <a:r>
              <a:rPr lang="en-US" sz="11200" dirty="0" smtClean="0"/>
              <a:t>	Avoid </a:t>
            </a:r>
            <a:r>
              <a:rPr lang="en-US" sz="11200" dirty="0" smtClean="0"/>
              <a:t>highlighting</a:t>
            </a:r>
            <a:r>
              <a:rPr lang="en-US" sz="11200" dirty="0" smtClean="0"/>
              <a:t> when you </a:t>
            </a:r>
            <a:r>
              <a:rPr lang="en-US" sz="11200" dirty="0" smtClean="0"/>
              <a:t>know you will be making a lot of </a:t>
            </a:r>
            <a:r>
              <a:rPr lang="en-US" sz="11200" dirty="0" smtClean="0"/>
              <a:t>notes </a:t>
            </a:r>
            <a:r>
              <a:rPr lang="en-US" sz="11200" dirty="0" smtClean="0"/>
              <a:t>on the page</a:t>
            </a:r>
            <a:r>
              <a:rPr lang="en-US" sz="11200" dirty="0" smtClean="0"/>
              <a:t>. </a:t>
            </a:r>
          </a:p>
          <a:p>
            <a:pPr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28600"/>
            <a:ext cx="8686800" cy="6172200"/>
          </a:xfrm>
        </p:spPr>
        <p:txBody>
          <a:bodyPr>
            <a:normAutofit fontScale="40000" lnSpcReduction="20000"/>
          </a:bodyPr>
          <a:lstStyle/>
          <a:p>
            <a:endParaRPr lang="en-US" sz="9300" dirty="0" smtClean="0">
              <a:solidFill>
                <a:srgbClr val="FF0000"/>
              </a:solidFill>
            </a:endParaRPr>
          </a:p>
          <a:p>
            <a:endParaRPr lang="en-US" sz="9300" dirty="0">
              <a:solidFill>
                <a:srgbClr val="FF0000"/>
              </a:solidFill>
            </a:endParaRPr>
          </a:p>
          <a:p>
            <a:r>
              <a:rPr lang="en-US" sz="9300" b="1" dirty="0" smtClean="0">
                <a:solidFill>
                  <a:srgbClr val="FF0000"/>
                </a:solidFill>
              </a:rPr>
              <a:t>To begin: </a:t>
            </a:r>
            <a:r>
              <a:rPr lang="en-US" sz="9300" dirty="0" smtClean="0">
                <a:solidFill>
                  <a:srgbClr val="FF0000"/>
                </a:solidFill>
              </a:rPr>
              <a:t>read </a:t>
            </a:r>
            <a:r>
              <a:rPr lang="en-US" sz="9300" dirty="0">
                <a:solidFill>
                  <a:srgbClr val="FF0000"/>
                </a:solidFill>
              </a:rPr>
              <a:t>the first paragraph </a:t>
            </a:r>
            <a:r>
              <a:rPr lang="en-US" sz="9300" dirty="0" smtClean="0">
                <a:solidFill>
                  <a:srgbClr val="FF0000"/>
                </a:solidFill>
              </a:rPr>
              <a:t>and </a:t>
            </a:r>
            <a:r>
              <a:rPr lang="en-US" sz="9300" dirty="0">
                <a:solidFill>
                  <a:srgbClr val="FF0000"/>
                </a:solidFill>
              </a:rPr>
              <a:t>pick out the main idea. </a:t>
            </a:r>
            <a:endParaRPr lang="en-US" sz="9300" dirty="0" smtClean="0">
              <a:solidFill>
                <a:srgbClr val="FF0000"/>
              </a:solidFill>
            </a:endParaRPr>
          </a:p>
          <a:p>
            <a:endParaRPr lang="en-US" sz="5700" dirty="0" smtClean="0">
              <a:solidFill>
                <a:srgbClr val="FF0000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n-US" sz="6700" dirty="0" smtClean="0">
                <a:solidFill>
                  <a:srgbClr val="FF0000"/>
                </a:solidFill>
              </a:rPr>
              <a:t>Ask yourself: </a:t>
            </a:r>
            <a:r>
              <a:rPr lang="en-US" sz="6700" dirty="0" smtClean="0">
                <a:solidFill>
                  <a:schemeClr val="tx1"/>
                </a:solidFill>
              </a:rPr>
              <a:t>What </a:t>
            </a:r>
            <a:r>
              <a:rPr lang="en-US" sz="6700" dirty="0">
                <a:solidFill>
                  <a:schemeClr val="tx1"/>
                </a:solidFill>
              </a:rPr>
              <a:t>sentence effectively sums up what the passage is saying? </a:t>
            </a:r>
            <a:endParaRPr lang="en-US" sz="6700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endParaRPr lang="en-US" sz="6700" dirty="0"/>
          </a:p>
          <a:p>
            <a:pPr algn="l">
              <a:buFont typeface="Arial" pitchFamily="34" charset="0"/>
              <a:buChar char="•"/>
            </a:pPr>
            <a:r>
              <a:rPr lang="en-US" sz="6700" dirty="0" smtClean="0">
                <a:solidFill>
                  <a:srgbClr val="FF0000"/>
                </a:solidFill>
              </a:rPr>
              <a:t>Underline </a:t>
            </a:r>
            <a:r>
              <a:rPr lang="en-US" sz="6700" dirty="0" smtClean="0">
                <a:solidFill>
                  <a:srgbClr val="FF0000"/>
                </a:solidFill>
              </a:rPr>
              <a:t>the main idea</a:t>
            </a:r>
            <a:r>
              <a:rPr lang="en-US" sz="6700" dirty="0" smtClean="0">
                <a:solidFill>
                  <a:srgbClr val="FF0000"/>
                </a:solidFill>
              </a:rPr>
              <a:t>—maybe twice</a:t>
            </a:r>
            <a:r>
              <a:rPr lang="en-US" sz="6700" dirty="0">
                <a:solidFill>
                  <a:srgbClr val="FF0000"/>
                </a:solidFill>
              </a:rPr>
              <a:t>:</a:t>
            </a:r>
            <a:r>
              <a:rPr lang="en-US" sz="6700" dirty="0" smtClean="0">
                <a:solidFill>
                  <a:schemeClr val="tx1"/>
                </a:solidFill>
              </a:rPr>
              <a:t> </a:t>
            </a:r>
            <a:r>
              <a:rPr lang="en-US" sz="6700" dirty="0" smtClean="0">
                <a:solidFill>
                  <a:schemeClr val="tx1"/>
                </a:solidFill>
              </a:rPr>
              <a:t>The marks you use to annotate are your own set of symbols. You decide what ones you will use. Be consistent.</a:t>
            </a:r>
          </a:p>
          <a:p>
            <a:pPr algn="l">
              <a:buFont typeface="Arial" pitchFamily="34" charset="0"/>
              <a:buChar char="•"/>
            </a:pPr>
            <a:endParaRPr lang="en-US" sz="6700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685800"/>
            <a:ext cx="82296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b="1" dirty="0" smtClean="0">
                <a:solidFill>
                  <a:srgbClr val="FF0000"/>
                </a:solidFill>
              </a:rPr>
              <a:t>Underline (or double underline—depending on importance) the main idea in the next paragraph the same way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smtClean="0"/>
              <a:t>—and the next, and the next. </a:t>
            </a:r>
          </a:p>
          <a:p>
            <a:pPr>
              <a:buFont typeface="Arial" pitchFamily="34" charset="0"/>
              <a:buChar char="•"/>
            </a:pPr>
            <a:endParaRPr lang="en-US" sz="3600" dirty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3600" b="1" dirty="0" smtClean="0">
                <a:solidFill>
                  <a:srgbClr val="FF0000"/>
                </a:solidFill>
              </a:rPr>
              <a:t>Repeat this step for each paragraph </a:t>
            </a:r>
            <a:r>
              <a:rPr lang="en-US" sz="3600" dirty="0" smtClean="0">
                <a:solidFill>
                  <a:schemeClr val="tx1"/>
                </a:solidFill>
              </a:rPr>
              <a:t>unless they are simple “transition” paragraphs with no main idea. </a:t>
            </a:r>
            <a:r>
              <a:rPr lang="en-US" sz="3600" dirty="0" smtClean="0">
                <a:solidFill>
                  <a:schemeClr val="tx1"/>
                </a:solidFill>
              </a:rPr>
              <a:t>Transition paragraphs don’t have meaningful content.</a:t>
            </a:r>
            <a:endParaRPr lang="en-US" sz="36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695</Words>
  <Application>Microsoft Office PowerPoint</Application>
  <PresentationFormat>On-screen Show (4:3)</PresentationFormat>
  <Paragraphs>83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Margin Notes: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South Puget Sound Community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Annotate</dc:title>
  <dc:creator>kharrigan</dc:creator>
  <cp:lastModifiedBy>Harrigan, Kathy</cp:lastModifiedBy>
  <cp:revision>30</cp:revision>
  <dcterms:created xsi:type="dcterms:W3CDTF">2012-01-05T22:59:29Z</dcterms:created>
  <dcterms:modified xsi:type="dcterms:W3CDTF">2012-10-01T00:40:31Z</dcterms:modified>
</cp:coreProperties>
</file>