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358EFF-FB7A-4FDF-8D82-4263AC243814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874221-202C-49FC-AE85-E6498E429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9144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Characteristics of </a:t>
            </a:r>
          </a:p>
          <a:p>
            <a:r>
              <a:rPr lang="en-US" sz="3200" dirty="0" smtClean="0"/>
              <a:t>Destructive Religious </a:t>
            </a:r>
            <a:r>
              <a:rPr lang="en-US" sz="3200" dirty="0" smtClean="0"/>
              <a:t>or Terrorist Groups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Brides of Eden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Preview of Themes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Doctrine </a:t>
            </a:r>
            <a:r>
              <a:rPr lang="en-US" b="1" dirty="0"/>
              <a:t>over </a:t>
            </a:r>
            <a:r>
              <a:rPr lang="en-US" b="1" dirty="0" smtClean="0"/>
              <a:t>People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value of individuals is insignificant when compared to the value of the group.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Past </a:t>
            </a:r>
            <a:r>
              <a:rPr lang="en-US" dirty="0"/>
              <a:t>events are </a:t>
            </a:r>
            <a:r>
              <a:rPr lang="en-US" dirty="0" smtClean="0"/>
              <a:t>altered</a:t>
            </a:r>
            <a:r>
              <a:rPr lang="en-US" dirty="0"/>
              <a:t>, </a:t>
            </a:r>
            <a:r>
              <a:rPr lang="en-US" dirty="0" smtClean="0"/>
              <a:t>rewritten</a:t>
            </a:r>
            <a:r>
              <a:rPr lang="en-US" dirty="0"/>
              <a:t>, or ignored to make them consistent </a:t>
            </a:r>
            <a:r>
              <a:rPr lang="en-US" dirty="0" smtClean="0"/>
              <a:t>with doctrine.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b="1" dirty="0" smtClean="0"/>
              <a:t>Only Some Deserve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leader/group </a:t>
            </a:r>
            <a:r>
              <a:rPr lang="en-US" dirty="0"/>
              <a:t>decides who has a right to exist and who does </a:t>
            </a:r>
            <a:r>
              <a:rPr lang="en-US" dirty="0" smtClean="0"/>
              <a:t>not.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Former members are seen as "weak, " "lost," "evil," and "the enemy".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group/leader </a:t>
            </a:r>
            <a:r>
              <a:rPr lang="en-US" dirty="0"/>
              <a:t>insists that there is no legitimate alternative to membership in </a:t>
            </a:r>
            <a:r>
              <a:rPr lang="en-US" dirty="0" smtClean="0"/>
              <a:t>the group.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Examples of </a:t>
            </a:r>
            <a:br>
              <a:rPr lang="en-US" b="1" dirty="0" smtClean="0"/>
            </a:br>
            <a:r>
              <a:rPr lang="en-US" b="1" dirty="0" smtClean="0"/>
              <a:t>Destructive </a:t>
            </a:r>
            <a:r>
              <a:rPr lang="en-US" b="1" dirty="0" smtClean="0"/>
              <a:t>Leaders/Groups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Branch </a:t>
            </a:r>
            <a:r>
              <a:rPr lang="en-US" dirty="0" err="1" smtClean="0"/>
              <a:t>Davidians</a:t>
            </a:r>
            <a:r>
              <a:rPr lang="en-US" dirty="0" smtClean="0"/>
              <a:t>—Waco, Texas: 38 people died in a fire after a stand-off with the US government. David </a:t>
            </a:r>
            <a:r>
              <a:rPr lang="en-US" dirty="0" err="1" smtClean="0"/>
              <a:t>Korresh</a:t>
            </a:r>
            <a:r>
              <a:rPr lang="en-US" dirty="0" smtClean="0"/>
              <a:t> </a:t>
            </a:r>
            <a:r>
              <a:rPr lang="en-US" dirty="0" smtClean="0"/>
              <a:t>was the leader.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People’s Temple—Guyana, South America: 909 people took their own lives after the leader, Jim Jones, told them </a:t>
            </a:r>
            <a:r>
              <a:rPr lang="en-US" dirty="0" smtClean="0"/>
              <a:t>to drink poison Kool-Aid. </a:t>
            </a:r>
            <a:r>
              <a:rPr lang="en-US" dirty="0" smtClean="0"/>
              <a:t>Others were killed at a local airport when some members wanted to leave.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Jim Jones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jim_jones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1797050"/>
            <a:ext cx="3810000" cy="38735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Jim Jones with </a:t>
            </a:r>
            <a:br>
              <a:rPr lang="en-US" dirty="0" smtClean="0"/>
            </a:br>
            <a:r>
              <a:rPr lang="en-US" dirty="0" smtClean="0"/>
              <a:t>Governor Brown, California</a:t>
            </a:r>
            <a:endParaRPr lang="en-US" dirty="0"/>
          </a:p>
        </p:txBody>
      </p:sp>
      <p:pic>
        <p:nvPicPr>
          <p:cNvPr id="4" name="Content Placeholder 3" descr="jerry brown gov with JJ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04388" y="2362200"/>
            <a:ext cx="3392424" cy="27432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Jones before Guyana</a:t>
            </a:r>
            <a:endParaRPr lang="en-US" dirty="0"/>
          </a:p>
        </p:txBody>
      </p:sp>
      <p:pic>
        <p:nvPicPr>
          <p:cNvPr id="4" name="Content Placeholder 3" descr="Jim_Jones_brochure_of_Peoples_Templ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78100" y="1536700"/>
            <a:ext cx="4445000" cy="43942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Deaths at Jonestown, Nov 1978</a:t>
            </a:r>
            <a:endParaRPr lang="en-US" dirty="0"/>
          </a:p>
        </p:txBody>
      </p:sp>
      <p:pic>
        <p:nvPicPr>
          <p:cNvPr id="4" name="Content Placeholder 3" descr="1118-jonestown-massacre-1978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49062" y="1447800"/>
            <a:ext cx="3303076" cy="45720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Heaven’s Gate, California: </a:t>
            </a:r>
            <a:br>
              <a:rPr lang="en-US" dirty="0" smtClean="0"/>
            </a:br>
            <a:r>
              <a:rPr lang="en-US" dirty="0" smtClean="0"/>
              <a:t>Marshall </a:t>
            </a:r>
            <a:r>
              <a:rPr lang="en-US" dirty="0" err="1" smtClean="0"/>
              <a:t>Applewhite</a:t>
            </a:r>
            <a:endParaRPr lang="en-US" dirty="0"/>
          </a:p>
        </p:txBody>
      </p:sp>
      <p:pic>
        <p:nvPicPr>
          <p:cNvPr id="4" name="Content Placeholder 3" descr="1463_heavens_gate_46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71750" y="2305050"/>
            <a:ext cx="4457700" cy="28575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believed that in death they would join a UFO trailing the Hale Bopp comet</a:t>
            </a:r>
            <a:endParaRPr lang="en-US" dirty="0"/>
          </a:p>
        </p:txBody>
      </p:sp>
      <p:pic>
        <p:nvPicPr>
          <p:cNvPr id="4" name="Content Placeholder 3" descr="heavgat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43012" y="1976437"/>
            <a:ext cx="7115175" cy="351472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Members dressed alike </a:t>
            </a:r>
            <a:br>
              <a:rPr lang="en-US" dirty="0" smtClean="0"/>
            </a:br>
            <a:r>
              <a:rPr lang="en-US" dirty="0" smtClean="0"/>
              <a:t>to prepare for death.</a:t>
            </a:r>
            <a:endParaRPr lang="en-US" dirty="0"/>
          </a:p>
        </p:txBody>
      </p:sp>
      <p:pic>
        <p:nvPicPr>
          <p:cNvPr id="4" name="Content Placeholder 3" descr="apg_heavens_gate_070202_ssh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71712" y="1776412"/>
            <a:ext cx="5057775" cy="391477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term </a:t>
            </a:r>
            <a:r>
              <a:rPr lang="en-US" dirty="0" smtClean="0"/>
              <a:t>is often used for a destructive group, but “</a:t>
            </a:r>
            <a:r>
              <a:rPr lang="en-US" dirty="0" smtClean="0"/>
              <a:t>cult” does not actually have a negative meaning.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Cultus</a:t>
            </a:r>
            <a:r>
              <a:rPr lang="en-US" dirty="0" smtClean="0"/>
              <a:t>” is the </a:t>
            </a:r>
            <a:r>
              <a:rPr lang="en-US" dirty="0" err="1" smtClean="0"/>
              <a:t>latin</a:t>
            </a:r>
            <a:r>
              <a:rPr lang="en-US" dirty="0" smtClean="0"/>
              <a:t> root. It means to learn—to gain wisdom.</a:t>
            </a:r>
          </a:p>
          <a:p>
            <a:r>
              <a:rPr lang="en-US" dirty="0" smtClean="0"/>
              <a:t>Extreme movements that do damage to their followers and/or others are what this presentation is about</a:t>
            </a:r>
            <a:r>
              <a:rPr lang="en-US" dirty="0" smtClean="0"/>
              <a:t>. We will refer to them as “extreme” or “destructive”—not as cults. </a:t>
            </a:r>
            <a:endParaRPr lang="en-US" dirty="0" smtClean="0"/>
          </a:p>
          <a:p>
            <a:r>
              <a:rPr lang="en-US" dirty="0" smtClean="0"/>
              <a:t>Religious groups that believe differently than most in society  are </a:t>
            </a:r>
            <a:r>
              <a:rPr lang="en-US" dirty="0" smtClean="0"/>
              <a:t>only </a:t>
            </a:r>
            <a:r>
              <a:rPr lang="en-US" i="1" dirty="0" smtClean="0"/>
              <a:t>different</a:t>
            </a:r>
            <a:r>
              <a:rPr lang="en-US" dirty="0"/>
              <a:t> </a:t>
            </a:r>
            <a:r>
              <a:rPr lang="en-US" dirty="0" smtClean="0"/>
              <a:t>from the norm.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Aum</a:t>
            </a:r>
            <a:r>
              <a:rPr lang="en-US" dirty="0" smtClean="0"/>
              <a:t> </a:t>
            </a:r>
            <a:r>
              <a:rPr lang="en-US" dirty="0" err="1" smtClean="0"/>
              <a:t>Shinrikyo</a:t>
            </a:r>
            <a:r>
              <a:rPr lang="en-US" dirty="0" smtClean="0"/>
              <a:t>—Japan: Subways in Tokyo were filled with poison gas.</a:t>
            </a:r>
            <a:endParaRPr lang="en-US" dirty="0"/>
          </a:p>
        </p:txBody>
      </p:sp>
      <p:pic>
        <p:nvPicPr>
          <p:cNvPr id="4" name="Content Placeholder 3" descr="Aum shinrikyo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209800"/>
            <a:ext cx="3276600" cy="27432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Tokyo subway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Aum</a:t>
            </a:r>
            <a:r>
              <a:rPr lang="en-US" dirty="0" smtClean="0"/>
              <a:t> Truth Supreme victims</a:t>
            </a:r>
            <a:endParaRPr lang="en-US" dirty="0"/>
          </a:p>
        </p:txBody>
      </p:sp>
      <p:pic>
        <p:nvPicPr>
          <p:cNvPr id="6" name="Content Placeholder 5" descr="18_4-jm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386137" y="1719262"/>
            <a:ext cx="2828925" cy="402907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Mt. Carmel, Waco, Texas: </a:t>
            </a:r>
            <a:br>
              <a:rPr lang="en-US" dirty="0" smtClean="0"/>
            </a:br>
            <a:r>
              <a:rPr lang="en-US" dirty="0" smtClean="0"/>
              <a:t>Branch </a:t>
            </a:r>
            <a:r>
              <a:rPr lang="en-US" dirty="0" err="1" smtClean="0"/>
              <a:t>Davidians</a:t>
            </a:r>
            <a:endParaRPr lang="en-US" dirty="0"/>
          </a:p>
        </p:txBody>
      </p:sp>
      <p:pic>
        <p:nvPicPr>
          <p:cNvPr id="4" name="Content Placeholder 3" descr="150856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71675" y="1585912"/>
            <a:ext cx="5657850" cy="4295775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Korresh</a:t>
            </a:r>
            <a:r>
              <a:rPr lang="en-US" dirty="0" smtClean="0"/>
              <a:t>, Leader</a:t>
            </a:r>
            <a:endParaRPr lang="en-US" dirty="0"/>
          </a:p>
        </p:txBody>
      </p:sp>
      <p:pic>
        <p:nvPicPr>
          <p:cNvPr id="4" name="Content Placeholder 3" descr="davi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403600" y="2667000"/>
            <a:ext cx="2794000" cy="21336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Mt. Carmel went up in flames after a standoff with government officials went on for weeks. </a:t>
            </a:r>
            <a:endParaRPr lang="en-US" dirty="0"/>
          </a:p>
        </p:txBody>
      </p:sp>
      <p:pic>
        <p:nvPicPr>
          <p:cNvPr id="4" name="Content Placeholder 3" descr="050418_waco_h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2438400"/>
            <a:ext cx="5638800" cy="35052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Everyone in the building died—some may have committed suicide and some died from the fire.</a:t>
            </a:r>
            <a:endParaRPr lang="en-US" dirty="0"/>
          </a:p>
        </p:txBody>
      </p:sp>
      <p:pic>
        <p:nvPicPr>
          <p:cNvPr id="4" name="Content Placeholder 3" descr="Branch davidian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057400"/>
            <a:ext cx="5486400" cy="32004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Tanks were used to break down walls of the buildings. </a:t>
            </a:r>
            <a:endParaRPr lang="en-US" dirty="0"/>
          </a:p>
        </p:txBody>
      </p:sp>
      <p:pic>
        <p:nvPicPr>
          <p:cNvPr id="4" name="Content Placeholder 3" descr="branch_davidian_compound_with_tank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33725" y="2476500"/>
            <a:ext cx="3333750" cy="25146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Carmel in flames.</a:t>
            </a:r>
            <a:endParaRPr lang="en-US" dirty="0"/>
          </a:p>
        </p:txBody>
      </p:sp>
      <p:pic>
        <p:nvPicPr>
          <p:cNvPr id="4" name="Content Placeholder 3" descr="deltaforce6d417f79gq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447800"/>
            <a:ext cx="3810000" cy="4191000"/>
          </a:xfrm>
        </p:spPr>
      </p:pic>
      <p:pic>
        <p:nvPicPr>
          <p:cNvPr id="5" name="Picture 4" descr="IMG_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Most extreme groups harm no one. </a:t>
            </a:r>
            <a:br>
              <a:rPr lang="en-US" dirty="0" smtClean="0"/>
            </a:br>
            <a:r>
              <a:rPr lang="en-US" dirty="0" smtClean="0"/>
              <a:t>The Green polygamous family in Utah might be an example of this.</a:t>
            </a:r>
            <a:endParaRPr lang="en-US" dirty="0"/>
          </a:p>
        </p:txBody>
      </p:sp>
      <p:pic>
        <p:nvPicPr>
          <p:cNvPr id="8" name="Content Placeholder 7" descr="LCA1KG42SCAJ5NTX1CAWNHZ1XCAMFY2EJCA3SOJM1CA11QHZJCA4PN5R7CAZOALL9CA2PLWAXCAD0IH3OCA5CF5WRCA9TL0SZCAPK21U5CAL3CRXICAF427BTCAVXUEIVCARZY83VCA0LLRLLCAAHTDH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3476625"/>
            <a:ext cx="5410200" cy="2976563"/>
          </a:xfrm>
        </p:spPr>
      </p:pic>
      <p:pic>
        <p:nvPicPr>
          <p:cNvPr id="9" name="Picture 8" descr="BCAO5245BCA136CKFCA16167ICAUN299LCAGGRGCDCAHLXH9SCA0OUD7FCAA16UZFCAJMWHPACA8Z24MOCAZVSVGUCAXNQMLUCA3ATPA6CAI15RXUCAL3XBB5CA86OZR4CALYFKPACASID55JCAVJNH3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667000"/>
            <a:ext cx="1285875" cy="80962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Polygamous </a:t>
            </a:r>
            <a:r>
              <a:rPr lang="en-US" sz="2800" dirty="0" smtClean="0"/>
              <a:t>mothers from </a:t>
            </a:r>
            <a:r>
              <a:rPr lang="en-US" sz="2800" dirty="0" smtClean="0"/>
              <a:t>the FLDS sect </a:t>
            </a:r>
            <a:r>
              <a:rPr lang="en-US" sz="2800" dirty="0" smtClean="0"/>
              <a:t>at Waiting for </a:t>
            </a:r>
            <a:r>
              <a:rPr lang="en-US" sz="2800" dirty="0" smtClean="0"/>
              <a:t>Zion Ranch in Texas </a:t>
            </a:r>
            <a:r>
              <a:rPr lang="en-US" sz="2800" dirty="0" smtClean="0"/>
              <a:t>after </a:t>
            </a:r>
            <a:r>
              <a:rPr lang="en-US" sz="2800" dirty="0" smtClean="0"/>
              <a:t>their children were taken into </a:t>
            </a:r>
            <a:r>
              <a:rPr lang="en-US" sz="2800" dirty="0" smtClean="0"/>
              <a:t>custody. The children </a:t>
            </a:r>
            <a:r>
              <a:rPr lang="en-US" sz="2800" dirty="0" smtClean="0"/>
              <a:t>were returned.</a:t>
            </a:r>
            <a:endParaRPr lang="en-US" sz="2800" dirty="0"/>
          </a:p>
        </p:txBody>
      </p:sp>
      <p:pic>
        <p:nvPicPr>
          <p:cNvPr id="4" name="Content Placeholder 3" descr="yzr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71750" y="2085975"/>
            <a:ext cx="4457700" cy="329565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Eight Conditions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“Thought Reform”</a:t>
            </a:r>
            <a:br>
              <a:rPr lang="en-US" b="1" dirty="0" smtClean="0"/>
            </a:br>
            <a:r>
              <a:rPr lang="en-US" b="1" dirty="0" smtClean="0"/>
              <a:t>(Brain-washing)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b="1" dirty="0"/>
              <a:t>Robert</a:t>
            </a:r>
            <a:r>
              <a:rPr lang="en-US" dirty="0"/>
              <a:t> </a:t>
            </a:r>
            <a:r>
              <a:rPr lang="en-US" b="1" dirty="0"/>
              <a:t>Jay</a:t>
            </a:r>
            <a:r>
              <a:rPr lang="en-US" dirty="0"/>
              <a:t> </a:t>
            </a:r>
            <a:r>
              <a:rPr lang="en-US" b="1" dirty="0" err="1"/>
              <a:t>Lifton</a:t>
            </a:r>
            <a:r>
              <a:rPr lang="en-US" dirty="0"/>
              <a:t>, </a:t>
            </a:r>
            <a:r>
              <a:rPr lang="en-US" dirty="0" smtClean="0"/>
              <a:t>M.D—1963</a:t>
            </a:r>
          </a:p>
          <a:p>
            <a:pPr>
              <a:buNone/>
            </a:pPr>
            <a:endParaRPr lang="en-US" dirty="0"/>
          </a:p>
          <a:p>
            <a:r>
              <a:rPr lang="en-US" i="1" dirty="0"/>
              <a:t>Thought Reform and the Psychology of </a:t>
            </a:r>
            <a:r>
              <a:rPr lang="en-US" i="1" dirty="0" err="1"/>
              <a:t>Totalism</a:t>
            </a:r>
            <a:r>
              <a:rPr lang="en-US" i="1" dirty="0"/>
              <a:t>: A Study of "Brainwashing" in China</a:t>
            </a:r>
            <a:r>
              <a:rPr lang="en-US" dirty="0"/>
              <a:t>, </a:t>
            </a:r>
            <a:r>
              <a:rPr lang="en-US" dirty="0" smtClean="0"/>
              <a:t>about prisoners in </a:t>
            </a:r>
            <a:r>
              <a:rPr lang="en-US" dirty="0" smtClean="0"/>
              <a:t>China and Korea.</a:t>
            </a:r>
            <a:endParaRPr lang="en-US" dirty="0" smtClean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Boys in the FLDS sect. Leader’s photos.</a:t>
            </a:r>
            <a:endParaRPr lang="en-US" dirty="0"/>
          </a:p>
        </p:txBody>
      </p:sp>
      <p:pic>
        <p:nvPicPr>
          <p:cNvPr id="4" name="Content Placeholder 3" descr="flds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43100" y="1828800"/>
            <a:ext cx="5715000" cy="3810000"/>
          </a:xfrm>
        </p:spPr>
      </p:pic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About Right to Believe as</a:t>
            </a:r>
            <a:br>
              <a:rPr lang="en-US" dirty="0" smtClean="0"/>
            </a:br>
            <a:r>
              <a:rPr lang="en-US" dirty="0" smtClean="0"/>
              <a:t> We Wish—Religious Freedom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When are extreme religious groups destructive and when are they simply unusual?</a:t>
            </a:r>
          </a:p>
          <a:p>
            <a:r>
              <a:rPr lang="en-US" sz="3200" dirty="0" smtClean="0"/>
              <a:t>What constitutional right do people have to practice their </a:t>
            </a:r>
            <a:r>
              <a:rPr lang="en-US" sz="3200" dirty="0" smtClean="0"/>
              <a:t>own beliefs?</a:t>
            </a:r>
          </a:p>
          <a:p>
            <a:r>
              <a:rPr lang="en-US" sz="3200" dirty="0" smtClean="0"/>
              <a:t>Who is vulnerable to destructive group </a:t>
            </a:r>
            <a:r>
              <a:rPr lang="en-US" sz="3200" dirty="0" smtClean="0"/>
              <a:t>leaders? </a:t>
            </a:r>
            <a:r>
              <a:rPr lang="en-US" sz="3200" dirty="0" smtClean="0"/>
              <a:t>Should followers be “rescued.”</a:t>
            </a:r>
            <a:endParaRPr lang="en-US" sz="3200" dirty="0" smtClean="0"/>
          </a:p>
          <a:p>
            <a:r>
              <a:rPr lang="en-US" sz="3200" dirty="0" smtClean="0"/>
              <a:t>Should government or citizens intervene? When?</a:t>
            </a:r>
            <a:endParaRPr lang="en-US" sz="3200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Control of Environment </a:t>
            </a:r>
            <a:br>
              <a:rPr lang="en-US" b="1" dirty="0" smtClean="0"/>
            </a:br>
            <a:r>
              <a:rPr lang="en-US" b="1" dirty="0" smtClean="0"/>
              <a:t>and 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The leader </a:t>
            </a:r>
            <a:r>
              <a:rPr lang="en-US" dirty="0" smtClean="0"/>
              <a:t>establishes rule over </a:t>
            </a:r>
            <a:r>
              <a:rPr lang="en-US" dirty="0" smtClean="0"/>
              <a:t>the</a:t>
            </a:r>
            <a:r>
              <a:rPr lang="en-US" dirty="0" smtClean="0"/>
              <a:t> individuals’ </a:t>
            </a:r>
            <a:r>
              <a:rPr lang="en-US" dirty="0"/>
              <a:t>communication with the outside </a:t>
            </a:r>
            <a:r>
              <a:rPr lang="en-US" dirty="0" smtClean="0"/>
              <a:t>world--all </a:t>
            </a:r>
            <a:r>
              <a:rPr lang="en-US" dirty="0"/>
              <a:t>that </a:t>
            </a:r>
            <a:r>
              <a:rPr lang="en-US" dirty="0" smtClean="0"/>
              <a:t>the follower sees </a:t>
            </a:r>
            <a:r>
              <a:rPr lang="en-US" dirty="0"/>
              <a:t>and hears, reads and writes, experiences, and </a:t>
            </a:r>
            <a:r>
              <a:rPr lang="en-US" dirty="0" smtClean="0"/>
              <a:t>expresses.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="1" dirty="0" smtClean="0"/>
              <a:t>. Mystical Manipulation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Experiences are </a:t>
            </a:r>
            <a:r>
              <a:rPr lang="en-US" dirty="0" smtClean="0"/>
              <a:t>designed </a:t>
            </a:r>
            <a:r>
              <a:rPr lang="en-US" dirty="0"/>
              <a:t>to appear to be </a:t>
            </a:r>
            <a:r>
              <a:rPr lang="en-US" dirty="0" smtClean="0"/>
              <a:t>spontaneous and spiritual </a:t>
            </a:r>
            <a:r>
              <a:rPr lang="en-US" dirty="0"/>
              <a:t>when, in fact, they are </a:t>
            </a:r>
            <a:r>
              <a:rPr lang="en-US" dirty="0" smtClean="0"/>
              <a:t>created by </a:t>
            </a:r>
            <a:r>
              <a:rPr lang="en-US" dirty="0" smtClean="0"/>
              <a:t>the leader(s).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/>
              <a:t>People mistakenly </a:t>
            </a:r>
            <a:r>
              <a:rPr lang="en-US" dirty="0" smtClean="0"/>
              <a:t>believe that their </a:t>
            </a:r>
            <a:r>
              <a:rPr lang="en-US" dirty="0"/>
              <a:t>experiences </a:t>
            </a:r>
            <a:r>
              <a:rPr lang="en-US" dirty="0" smtClean="0"/>
              <a:t>have</a:t>
            </a:r>
            <a:r>
              <a:rPr lang="en-US" dirty="0" smtClean="0"/>
              <a:t> </a:t>
            </a:r>
            <a:r>
              <a:rPr lang="en-US" dirty="0"/>
              <a:t>spiritual causes when, in fact, they are </a:t>
            </a:r>
            <a:r>
              <a:rPr lang="en-US" dirty="0" smtClean="0"/>
              <a:t>created </a:t>
            </a:r>
            <a:r>
              <a:rPr lang="en-US" dirty="0"/>
              <a:t>by human beings. </a:t>
            </a:r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Demand </a:t>
            </a:r>
            <a:r>
              <a:rPr lang="en-US" b="1" dirty="0"/>
              <a:t>for Purity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Demanding that the followers be “perfect” in some way </a:t>
            </a:r>
            <a:r>
              <a:rPr lang="en-US" dirty="0" smtClean="0"/>
              <a:t>creates </a:t>
            </a:r>
            <a:r>
              <a:rPr lang="en-US" dirty="0" smtClean="0"/>
              <a:t>guilt and shame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holding up standards of perfection that no human being can attain. </a:t>
            </a:r>
            <a:endParaRPr lang="en-US" dirty="0" smtClean="0"/>
          </a:p>
          <a:p>
            <a:r>
              <a:rPr lang="en-US" dirty="0" smtClean="0"/>
              <a:t>Followers</a:t>
            </a:r>
            <a:r>
              <a:rPr lang="en-US" dirty="0" smtClean="0"/>
              <a:t> </a:t>
            </a:r>
            <a:r>
              <a:rPr lang="en-US" dirty="0"/>
              <a:t>are punished and learn to punish </a:t>
            </a:r>
            <a:r>
              <a:rPr lang="en-US" dirty="0" smtClean="0"/>
              <a:t>each other for </a:t>
            </a:r>
            <a:r>
              <a:rPr lang="en-US" dirty="0"/>
              <a:t>not living up to the group's ideals.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Member’s </a:t>
            </a:r>
            <a:r>
              <a:rPr lang="en-US" dirty="0"/>
              <a:t>old </a:t>
            </a:r>
            <a:r>
              <a:rPr lang="en-US" dirty="0" smtClean="0"/>
              <a:t>attitudes and beliefs are not pure and must be changed.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Confession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confessional </a:t>
            </a:r>
            <a:r>
              <a:rPr lang="en-US" dirty="0" smtClean="0"/>
              <a:t>is used </a:t>
            </a:r>
            <a:r>
              <a:rPr lang="en-US" dirty="0"/>
              <a:t>to get members to </a:t>
            </a:r>
            <a:r>
              <a:rPr lang="en-US" dirty="0" smtClean="0"/>
              <a:t>tell their </a:t>
            </a:r>
            <a:r>
              <a:rPr lang="en-US" dirty="0" smtClean="0"/>
              <a:t>deep fears </a:t>
            </a:r>
            <a:r>
              <a:rPr lang="en-US" dirty="0"/>
              <a:t>and anxieties as well as </a:t>
            </a:r>
            <a:r>
              <a:rPr lang="en-US" dirty="0" smtClean="0"/>
              <a:t>imperfections</a:t>
            </a:r>
            <a:r>
              <a:rPr lang="en-US" dirty="0"/>
              <a:t>. </a:t>
            </a:r>
          </a:p>
          <a:p>
            <a:r>
              <a:rPr lang="en-US" dirty="0" smtClean="0"/>
              <a:t>Followers loose their sense of personal </a:t>
            </a:r>
            <a:r>
              <a:rPr lang="en-US" dirty="0"/>
              <a:t>boundaries </a:t>
            </a:r>
            <a:r>
              <a:rPr lang="en-US" dirty="0" smtClean="0"/>
              <a:t>They come to believe that their </a:t>
            </a:r>
            <a:r>
              <a:rPr lang="en-US" dirty="0" smtClean="0"/>
              <a:t>thoughts</a:t>
            </a:r>
            <a:r>
              <a:rPr lang="en-US" dirty="0" smtClean="0"/>
              <a:t>, feelings, </a:t>
            </a:r>
            <a:r>
              <a:rPr lang="en-US" dirty="0"/>
              <a:t>or </a:t>
            </a:r>
            <a:r>
              <a:rPr lang="en-US" dirty="0" smtClean="0"/>
              <a:t>actions </a:t>
            </a:r>
            <a:r>
              <a:rPr lang="en-US" dirty="0"/>
              <a:t>that </a:t>
            </a:r>
            <a:r>
              <a:rPr lang="en-US" dirty="0" smtClean="0"/>
              <a:t>do </a:t>
            </a:r>
            <a:r>
              <a:rPr lang="en-US" dirty="0"/>
              <a:t>not conform with the group's rules </a:t>
            </a:r>
            <a:r>
              <a:rPr lang="en-US" dirty="0" smtClean="0"/>
              <a:t>must be </a:t>
            </a:r>
            <a:r>
              <a:rPr lang="en-US" dirty="0"/>
              <a:t>confessed. </a:t>
            </a:r>
          </a:p>
          <a:p>
            <a:r>
              <a:rPr lang="en-US" dirty="0" smtClean="0"/>
              <a:t>By confessing, members </a:t>
            </a:r>
            <a:r>
              <a:rPr lang="en-US" dirty="0"/>
              <a:t>have little or no </a:t>
            </a:r>
            <a:r>
              <a:rPr lang="en-US" dirty="0" smtClean="0"/>
              <a:t>privacy.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Aura </a:t>
            </a:r>
            <a:r>
              <a:rPr lang="en-US" b="1" dirty="0"/>
              <a:t>of Sacred Science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leader insists that the group’s laws</a:t>
            </a:r>
            <a:r>
              <a:rPr lang="en-US" dirty="0"/>
              <a:t>, rules and regulations are </a:t>
            </a:r>
            <a:r>
              <a:rPr lang="en-US" dirty="0" smtClean="0"/>
              <a:t>special and holy so must be </a:t>
            </a:r>
            <a:r>
              <a:rPr lang="en-US" dirty="0" smtClean="0"/>
              <a:t>followed.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leader insists that the group’s </a:t>
            </a:r>
            <a:r>
              <a:rPr lang="en-US" dirty="0" smtClean="0"/>
              <a:t>beliefs are </a:t>
            </a:r>
            <a:r>
              <a:rPr lang="en-US" dirty="0" smtClean="0"/>
              <a:t>scientific </a:t>
            </a:r>
            <a:r>
              <a:rPr lang="en-US" dirty="0"/>
              <a:t>and morally true.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No alternative viewpoint is </a:t>
            </a:r>
            <a:r>
              <a:rPr lang="en-US" dirty="0" smtClean="0"/>
              <a:t>allowed</a:t>
            </a:r>
            <a:r>
              <a:rPr lang="en-US" dirty="0"/>
              <a:t> </a:t>
            </a:r>
            <a:r>
              <a:rPr lang="en-US" dirty="0" smtClean="0"/>
              <a:t>and no </a:t>
            </a:r>
            <a:r>
              <a:rPr lang="en-US" dirty="0"/>
              <a:t>questioning of the </a:t>
            </a:r>
            <a:r>
              <a:rPr lang="en-US" dirty="0" smtClean="0"/>
              <a:t>beliefs or rules </a:t>
            </a:r>
            <a:r>
              <a:rPr lang="en-US" dirty="0" smtClean="0"/>
              <a:t>is </a:t>
            </a:r>
            <a:r>
              <a:rPr lang="en-US" dirty="0"/>
              <a:t>permitted. 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</a:t>
            </a:r>
            <a:r>
              <a:rPr lang="en-US" b="1" dirty="0" smtClean="0"/>
              <a:t>Loaded/Simplified </a:t>
            </a:r>
            <a:r>
              <a:rPr lang="en-US" b="1" dirty="0" smtClean="0"/>
              <a:t>Language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</a:t>
            </a:r>
            <a:r>
              <a:rPr lang="en-US" dirty="0" smtClean="0"/>
              <a:t>profound and </a:t>
            </a:r>
            <a:r>
              <a:rPr lang="en-US" dirty="0"/>
              <a:t>complex </a:t>
            </a:r>
            <a:r>
              <a:rPr lang="en-US" dirty="0" smtClean="0"/>
              <a:t>human </a:t>
            </a:r>
            <a:r>
              <a:rPr lang="en-US" dirty="0"/>
              <a:t>problems are compressed into </a:t>
            </a:r>
            <a:r>
              <a:rPr lang="en-US" dirty="0" smtClean="0"/>
              <a:t>brief bumper sticker type phrases that are </a:t>
            </a:r>
            <a:r>
              <a:rPr lang="en-US" dirty="0"/>
              <a:t>easily memorized and easily expressed.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The group uses black-or-white thinking and </a:t>
            </a:r>
            <a:r>
              <a:rPr lang="en-US" dirty="0" smtClean="0"/>
              <a:t>clichés </a:t>
            </a:r>
            <a:r>
              <a:rPr lang="en-US" dirty="0" smtClean="0"/>
              <a:t>(simple </a:t>
            </a:r>
            <a:r>
              <a:rPr lang="en-US" dirty="0" smtClean="0"/>
              <a:t>phrases)that don’t take the “big picture” into consideration.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ashreg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</TotalTime>
  <Words>804</Words>
  <Application>Microsoft Office PowerPoint</Application>
  <PresentationFormat>On-screen Show (4:3)</PresentationFormat>
  <Paragraphs>76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Brides of Eden  Preview of Themes</vt:lpstr>
      <vt:lpstr>Cult?</vt:lpstr>
      <vt:lpstr>Eight Conditions of  “Thought Reform” (Brain-washing) </vt:lpstr>
      <vt:lpstr>1. Control of Environment  and Communication</vt:lpstr>
      <vt:lpstr>2. Mystical Manipulation</vt:lpstr>
      <vt:lpstr>3. Demand for Purity </vt:lpstr>
      <vt:lpstr>4. Confession</vt:lpstr>
      <vt:lpstr>5. Aura of Sacred Science </vt:lpstr>
      <vt:lpstr>6. Loaded/Simplified Language </vt:lpstr>
      <vt:lpstr>7. Doctrine over People </vt:lpstr>
      <vt:lpstr>8. Only Some Deserve Life</vt:lpstr>
      <vt:lpstr>Examples of  Destructive Leaders/Groups </vt:lpstr>
      <vt:lpstr>Jim Jones</vt:lpstr>
      <vt:lpstr>Jim Jones with  Governor Brown, California</vt:lpstr>
      <vt:lpstr>Jim Jones before Guyana</vt:lpstr>
      <vt:lpstr>Deaths at Jonestown, Nov 1978</vt:lpstr>
      <vt:lpstr>Heaven’s Gate, California:  Marshall Applewhite</vt:lpstr>
      <vt:lpstr>Group believed that in death they would join a UFO trailing the Hale Bopp comet</vt:lpstr>
      <vt:lpstr>Members dressed alike  to prepare for death.</vt:lpstr>
      <vt:lpstr>Aum Shinrikyo—Japan: Subways in Tokyo were filled with poison gas.</vt:lpstr>
      <vt:lpstr>Tokyo subway  Aum Truth Supreme victims</vt:lpstr>
      <vt:lpstr>Mt. Carmel, Waco, Texas:  Branch Davidians</vt:lpstr>
      <vt:lpstr>David Korresh, Leader</vt:lpstr>
      <vt:lpstr>Mt. Carmel went up in flames after a standoff with government officials went on for weeks. </vt:lpstr>
      <vt:lpstr>Everyone in the building died—some may have committed suicide and some died from the fire.</vt:lpstr>
      <vt:lpstr>Tanks were used to break down walls of the buildings. </vt:lpstr>
      <vt:lpstr>Mount Carmel in flames.</vt:lpstr>
      <vt:lpstr>  Most extreme groups harm no one.  The Green polygamous family in Utah might be an example of this.</vt:lpstr>
      <vt:lpstr>Polygamous mothers from the FLDS sect at Waiting for Zion Ranch in Texas after their children were taken into custody. The children were returned.</vt:lpstr>
      <vt:lpstr>Boys in the FLDS sect. Leader’s photos.</vt:lpstr>
      <vt:lpstr>Questions About Right to Believe as  We Wish—Religious Freedom</vt:lpstr>
    </vt:vector>
  </TitlesOfParts>
  <Company>South Puget Sound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Brides of Eden  Preview of Themes</dc:title>
  <dc:creator>kharrigan</dc:creator>
  <cp:lastModifiedBy>Kathy</cp:lastModifiedBy>
  <cp:revision>18</cp:revision>
  <dcterms:created xsi:type="dcterms:W3CDTF">2010-04-13T01:41:24Z</dcterms:created>
  <dcterms:modified xsi:type="dcterms:W3CDTF">2013-04-24T04:43:07Z</dcterms:modified>
</cp:coreProperties>
</file>