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BB248-0CF3-4F34-AC27-BE995398CB67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0842D-0BFB-4344-88CB-1EAF51D93E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609600"/>
            <a:ext cx="6781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What is a Conclusion?</a:t>
            </a:r>
          </a:p>
          <a:p>
            <a:endParaRPr lang="en-US" sz="3200" dirty="0" smtClean="0"/>
          </a:p>
          <a:p>
            <a:r>
              <a:rPr lang="en-US" sz="3200" dirty="0" smtClean="0"/>
              <a:t>The conclusion is</a:t>
            </a:r>
          </a:p>
          <a:p>
            <a:r>
              <a:rPr lang="en-US" sz="3200" dirty="0" smtClean="0"/>
              <a:t>the </a:t>
            </a:r>
            <a:r>
              <a:rPr lang="en-US" sz="3200" b="1" dirty="0" smtClean="0"/>
              <a:t>end of the essay.</a:t>
            </a:r>
          </a:p>
          <a:p>
            <a:endParaRPr lang="en-US" sz="3200" b="1" dirty="0" smtClean="0"/>
          </a:p>
          <a:p>
            <a:r>
              <a:rPr lang="en-US" sz="3200" dirty="0" smtClean="0"/>
              <a:t>It is the last part of</a:t>
            </a:r>
          </a:p>
          <a:p>
            <a:r>
              <a:rPr lang="en-US" sz="3200" dirty="0" smtClean="0"/>
              <a:t>the essay and it is</a:t>
            </a:r>
          </a:p>
          <a:p>
            <a:r>
              <a:rPr lang="en-US" sz="3200" dirty="0" smtClean="0"/>
              <a:t>the part that the</a:t>
            </a:r>
          </a:p>
          <a:p>
            <a:r>
              <a:rPr lang="en-US" sz="3200" b="1" dirty="0" smtClean="0"/>
              <a:t>reader may</a:t>
            </a:r>
          </a:p>
          <a:p>
            <a:r>
              <a:rPr lang="en-US" sz="3200" b="1" dirty="0" smtClean="0"/>
              <a:t>remember most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229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REMEMBER  These for Your Conclusion—Ways to Make the Conclusion Work</a:t>
            </a:r>
          </a:p>
          <a:p>
            <a:endParaRPr lang="en-US" dirty="0" smtClean="0"/>
          </a:p>
          <a:p>
            <a:r>
              <a:rPr lang="en-US" sz="3200" dirty="0" smtClean="0"/>
              <a:t>• </a:t>
            </a:r>
            <a:r>
              <a:rPr lang="en-US" sz="3200" dirty="0"/>
              <a:t>Rephrase the </a:t>
            </a:r>
            <a:r>
              <a:rPr lang="en-US" sz="3200" dirty="0" smtClean="0"/>
              <a:t>original question</a:t>
            </a:r>
            <a:endParaRPr lang="en-US" sz="3200" dirty="0"/>
          </a:p>
          <a:p>
            <a:r>
              <a:rPr lang="en-US" sz="3200" dirty="0"/>
              <a:t>• Summarize the </a:t>
            </a:r>
            <a:r>
              <a:rPr lang="en-US" sz="3200" dirty="0" smtClean="0"/>
              <a:t>main ideas</a:t>
            </a:r>
            <a:endParaRPr lang="en-US" sz="3200" dirty="0"/>
          </a:p>
          <a:p>
            <a:r>
              <a:rPr lang="en-US" sz="3200" dirty="0"/>
              <a:t>• Give your opinion, </a:t>
            </a:r>
            <a:r>
              <a:rPr lang="en-US" sz="3200" dirty="0" smtClean="0"/>
              <a:t>if you </a:t>
            </a:r>
            <a:r>
              <a:rPr lang="en-US" sz="3200" dirty="0"/>
              <a:t>haven't given </a:t>
            </a:r>
            <a:r>
              <a:rPr lang="en-US" sz="3200" dirty="0" smtClean="0"/>
              <a:t>it       already</a:t>
            </a:r>
            <a:endParaRPr lang="en-US" sz="3200" dirty="0"/>
          </a:p>
          <a:p>
            <a:r>
              <a:rPr lang="en-US" sz="3200" dirty="0"/>
              <a:t>• Look to the future (</a:t>
            </a:r>
            <a:r>
              <a:rPr lang="en-US" sz="3200" dirty="0" smtClean="0"/>
              <a:t>say what </a:t>
            </a:r>
            <a:r>
              <a:rPr lang="en-US" sz="3200" dirty="0"/>
              <a:t>will </a:t>
            </a:r>
            <a:r>
              <a:rPr lang="en-US" sz="3200" dirty="0" smtClean="0"/>
              <a:t>happen </a:t>
            </a:r>
            <a:r>
              <a:rPr lang="en-US" sz="3200" dirty="0"/>
              <a:t>if </a:t>
            </a:r>
            <a:r>
              <a:rPr lang="en-US" sz="3200" dirty="0" smtClean="0"/>
              <a:t>the situation continues)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1"/>
            <a:ext cx="7086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What NOT To Do:</a:t>
            </a:r>
          </a:p>
          <a:p>
            <a:endParaRPr lang="en-US" sz="3200" dirty="0"/>
          </a:p>
          <a:p>
            <a:r>
              <a:rPr lang="en-US" sz="3200" i="1" dirty="0" smtClean="0"/>
              <a:t>NEVER </a:t>
            </a:r>
            <a:r>
              <a:rPr lang="en-US" sz="3200" i="1" dirty="0"/>
              <a:t>add a new idea just because</a:t>
            </a:r>
          </a:p>
          <a:p>
            <a:r>
              <a:rPr lang="en-US" sz="3200" dirty="0"/>
              <a:t>you have thought of it at the </a:t>
            </a:r>
            <a:r>
              <a:rPr lang="en-US" sz="3200" dirty="0" smtClean="0"/>
              <a:t>end</a:t>
            </a:r>
            <a:r>
              <a:rPr lang="en-US" sz="3200" dirty="0"/>
              <a:t>.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066800" y="3733800"/>
            <a:ext cx="579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conclusion is very</a:t>
            </a:r>
          </a:p>
          <a:p>
            <a:r>
              <a:rPr lang="en-US" sz="3200" dirty="0" smtClean="0"/>
              <a:t>similar to the introduction, but</a:t>
            </a:r>
          </a:p>
          <a:p>
            <a:r>
              <a:rPr lang="en-US" sz="3200" dirty="0" smtClean="0"/>
              <a:t>AVOID repeating the same words.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9200"/>
            <a:ext cx="701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Your intro and conclusion wrap around your essay </a:t>
            </a:r>
            <a:r>
              <a:rPr lang="en-US" sz="3200" dirty="0" smtClean="0"/>
              <a:t>like a </a:t>
            </a:r>
            <a:r>
              <a:rPr lang="en-US" sz="3200" dirty="0"/>
              <a:t>piece of bright paper "wraps" a present.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Your conclusion </a:t>
            </a:r>
            <a:r>
              <a:rPr lang="en-US" sz="3200" dirty="0" smtClean="0">
                <a:solidFill>
                  <a:srgbClr val="FF0000"/>
                </a:solidFill>
              </a:rPr>
              <a:t>completes—wraps up </a:t>
            </a:r>
            <a:r>
              <a:rPr lang="en-US" sz="3200" dirty="0" smtClean="0"/>
              <a:t>the </a:t>
            </a:r>
            <a:r>
              <a:rPr lang="en-US" sz="3200" dirty="0"/>
              <a:t>essay.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219201"/>
            <a:ext cx="5791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Here are some examples of</a:t>
            </a:r>
          </a:p>
          <a:p>
            <a:r>
              <a:rPr lang="en-US" sz="3200" dirty="0">
                <a:solidFill>
                  <a:srgbClr val="FF0000"/>
                </a:solidFill>
              </a:rPr>
              <a:t>GOOD </a:t>
            </a:r>
            <a:r>
              <a:rPr lang="en-US" sz="3200" dirty="0"/>
              <a:t>conclusion </a:t>
            </a:r>
            <a:r>
              <a:rPr lang="en-US" sz="3200" dirty="0" smtClean="0"/>
              <a:t>paragraphs…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Should we beat children?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hysical </a:t>
            </a:r>
            <a:r>
              <a:rPr lang="en-US" sz="3200" dirty="0"/>
              <a:t>punishment </a:t>
            </a:r>
            <a:r>
              <a:rPr lang="en-US" sz="3200" dirty="0" smtClean="0"/>
              <a:t>is seen as a </a:t>
            </a:r>
            <a:r>
              <a:rPr lang="en-US" sz="3200" dirty="0"/>
              <a:t>useful method of </a:t>
            </a:r>
            <a:r>
              <a:rPr lang="en-US" sz="3200" dirty="0" smtClean="0"/>
              <a:t>discipline in some countries. However, in the United States it is looked on with disfavor. It should be the </a:t>
            </a:r>
            <a:r>
              <a:rPr lang="en-US" sz="3200" dirty="0"/>
              <a:t>last choice for parents. If we want to build a world with less violence we must begin </a:t>
            </a:r>
            <a:r>
              <a:rPr lang="en-US" sz="3200" dirty="0" smtClean="0"/>
              <a:t>at home</a:t>
            </a:r>
            <a:r>
              <a:rPr lang="en-US" sz="3200" dirty="0"/>
              <a:t>, and we must teach our children to be responsible.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Who learns </a:t>
            </a:r>
            <a:r>
              <a:rPr lang="en-US" sz="3200" i="1" dirty="0" smtClean="0">
                <a:solidFill>
                  <a:srgbClr val="FF0000"/>
                </a:solidFill>
              </a:rPr>
              <a:t>more quickly </a:t>
            </a:r>
            <a:r>
              <a:rPr lang="en-US" sz="3200" i="1" dirty="0">
                <a:solidFill>
                  <a:srgbClr val="FF0000"/>
                </a:solidFill>
              </a:rPr>
              <a:t>‐ adults or children?</a:t>
            </a:r>
          </a:p>
          <a:p>
            <a:r>
              <a:rPr lang="en-US" sz="3200" dirty="0"/>
              <a:t>Finally, I feel that we cannot generalize about children or adults being better learners. </a:t>
            </a:r>
            <a:r>
              <a:rPr lang="en-US" sz="3200" dirty="0" smtClean="0"/>
              <a:t>It depends </a:t>
            </a:r>
            <a:r>
              <a:rPr lang="en-US" sz="3200" dirty="0"/>
              <a:t>on the situation and the motivation of the </a:t>
            </a:r>
            <a:r>
              <a:rPr lang="en-US" sz="3200" dirty="0" smtClean="0"/>
              <a:t>person. Learning has more to do with the </a:t>
            </a:r>
            <a:r>
              <a:rPr lang="en-US" sz="3200" dirty="0"/>
              <a:t>level of enthusiasm </a:t>
            </a:r>
            <a:r>
              <a:rPr lang="en-US" sz="3200" dirty="0" smtClean="0"/>
              <a:t>of each learner, and not with age. People who are in their 90s continue to learn; we are all life-long learners.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7620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Should dangerous sports be banned?</a:t>
            </a:r>
          </a:p>
          <a:p>
            <a:r>
              <a:rPr lang="en-US" sz="3200" dirty="0" smtClean="0"/>
              <a:t>Our </a:t>
            </a:r>
            <a:r>
              <a:rPr lang="en-US" sz="3200" dirty="0"/>
              <a:t>society would be healthier if more people took part in sports of all kinds.</a:t>
            </a:r>
          </a:p>
          <a:p>
            <a:r>
              <a:rPr lang="en-US" sz="3200" dirty="0"/>
              <a:t>We should continue to try to prevent accidents and </a:t>
            </a:r>
            <a:r>
              <a:rPr lang="en-US" sz="3200" dirty="0" smtClean="0"/>
              <a:t>injuries, of course. </a:t>
            </a:r>
            <a:r>
              <a:rPr lang="en-US" sz="3200" dirty="0"/>
              <a:t>However, we </a:t>
            </a:r>
            <a:r>
              <a:rPr lang="en-US" sz="3200" dirty="0" smtClean="0"/>
              <a:t>should also let individuals make decisions about the risks they take in sports. If I want to climb a mountain, it is my responsibility to take care of myself, and no one should be able to prevent me from doing it for my “own good.”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 conclusion</a:t>
            </a:r>
            <a:r>
              <a:rPr lang="en-US" sz="3200" dirty="0" smtClean="0">
                <a:solidFill>
                  <a:srgbClr val="FF0000"/>
                </a:solidFill>
              </a:rPr>
              <a:t>, don’t use “In conclusion” </a:t>
            </a:r>
            <a:r>
              <a:rPr lang="en-US" sz="3200" dirty="0" smtClean="0"/>
              <a:t>to begin your final paragraph. </a:t>
            </a:r>
          </a:p>
          <a:p>
            <a:endParaRPr lang="en-US" sz="3200" dirty="0" smtClean="0"/>
          </a:p>
          <a:p>
            <a:r>
              <a:rPr lang="en-US" sz="3200" dirty="0" smtClean="0"/>
              <a:t>Remember its </a:t>
            </a:r>
            <a:r>
              <a:rPr lang="en-US" sz="3200" dirty="0" smtClean="0">
                <a:solidFill>
                  <a:srgbClr val="FF0000"/>
                </a:solidFill>
              </a:rPr>
              <a:t>purpose—to leave your reader with a lasting positive feeling </a:t>
            </a:r>
            <a:r>
              <a:rPr lang="en-US" sz="3200" dirty="0" smtClean="0"/>
              <a:t>about your essay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410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South Puget Sound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kharrigan</dc:creator>
  <cp:lastModifiedBy>kharrigan</cp:lastModifiedBy>
  <cp:revision>2</cp:revision>
  <dcterms:created xsi:type="dcterms:W3CDTF">2011-11-17T03:19:52Z</dcterms:created>
  <dcterms:modified xsi:type="dcterms:W3CDTF">2011-11-17T03:38:32Z</dcterms:modified>
</cp:coreProperties>
</file>